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61" r:id="rId4"/>
    <p:sldId id="262" r:id="rId5"/>
    <p:sldId id="258" r:id="rId6"/>
    <p:sldId id="260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  <p:sldId id="277" r:id="rId24"/>
    <p:sldId id="278" r:id="rId25"/>
    <p:sldId id="283" r:id="rId26"/>
    <p:sldId id="284" r:id="rId27"/>
    <p:sldId id="285" r:id="rId28"/>
    <p:sldId id="280" r:id="rId29"/>
    <p:sldId id="281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02D76-049A-45EE-8E0D-2E415950691B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10A17-16C1-422F-9DDE-B916383492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02D76-049A-45EE-8E0D-2E415950691B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10A17-16C1-422F-9DDE-B916383492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02D76-049A-45EE-8E0D-2E415950691B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10A17-16C1-422F-9DDE-B916383492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02D76-049A-45EE-8E0D-2E415950691B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10A17-16C1-422F-9DDE-B916383492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02D76-049A-45EE-8E0D-2E415950691B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10A17-16C1-422F-9DDE-B916383492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02D76-049A-45EE-8E0D-2E415950691B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10A17-16C1-422F-9DDE-B916383492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02D76-049A-45EE-8E0D-2E415950691B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10A17-16C1-422F-9DDE-B916383492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02D76-049A-45EE-8E0D-2E415950691B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10A17-16C1-422F-9DDE-B916383492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02D76-049A-45EE-8E0D-2E415950691B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10A17-16C1-422F-9DDE-B916383492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02D76-049A-45EE-8E0D-2E415950691B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10A17-16C1-422F-9DDE-B916383492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02D76-049A-45EE-8E0D-2E415950691B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10A17-16C1-422F-9DDE-B916383492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8002D76-049A-45EE-8E0D-2E415950691B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310A17-16C1-422F-9DDE-B916383492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D%D0%B4%D0%B5%D0%BA%D1%81_%D0%BF%D0%BE%D1%82%D1%80%D0%B5%D0%B1%D0%B8%D1%82%D0%B5%D0%BB%D1%8C%D1%81%D0%BA%D0%B8%D1%85_%D1%86%D0%B5%D0%BD" TargetMode="External"/><Relationship Id="rId2" Type="http://schemas.openxmlformats.org/officeDocument/2006/relationships/hyperlink" Target="http://ru.wikipedia.org/wiki/%D0%98%D0%BD%D1%84%D0%BB%D1%8F%D1%86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ru.wikipedia.org/wiki/%D0%A3%D1%80%D0%BE%D0%B2%D0%B5%D0%BD%D1%8C_%D0%B1%D0%B5%D0%B7%D1%80%D0%B0%D0%B1%D0%BE%D1%82%D0%B8%D1%86%D1%8B" TargetMode="External"/><Relationship Id="rId4" Type="http://schemas.openxmlformats.org/officeDocument/2006/relationships/hyperlink" Target="http://ru.wikipedia.org/wiki/%D0%AD%D0%BA%D0%BE%D0%BD%D0%BE%D0%BC%D0%B8%D1%87%D0%B5%D1%81%D0%BA%D0%B8_%D0%B0%D0%BA%D1%82%D0%B8%D0%B2%D0%BD%D0%BE%D0%B5_%D0%BD%D0%B0%D1%81%D0%B5%D0%BB%D0%B5%D0%BD%D0%B8%D0%B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8%D0%BE%D1%82%D0%B5%D1%85%D0%BD%D0%BE%D0%BB%D0%BE%D0%B3%D0%B8%D0%B8" TargetMode="External"/><Relationship Id="rId3" Type="http://schemas.openxmlformats.org/officeDocument/2006/relationships/hyperlink" Target="http://ru.wikipedia.org/wiki/%D0%A5%D1%83%D0%B0%D1%86%D1%8F%D0%BE" TargetMode="External"/><Relationship Id="rId7" Type="http://schemas.openxmlformats.org/officeDocument/2006/relationships/hyperlink" Target="http://ru.wikipedia.org/wiki/%D0%9F%D1%80%D0%BE%D0%B3%D1%80%D0%B0%D0%BC%D0%BC%D0%BD%D0%BE%D0%B5_%D0%BE%D0%B1%D0%B5%D1%81%D0%BF%D0%B5%D1%87%D0%B5%D0%BD%D0%B8%D0%B5" TargetMode="External"/><Relationship Id="rId2" Type="http://schemas.openxmlformats.org/officeDocument/2006/relationships/hyperlink" Target="http://ru.wikipedia.org/wiki/%D0%9A%D0%B8%D1%82%D0%B0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A8%D0%90" TargetMode="External"/><Relationship Id="rId5" Type="http://schemas.openxmlformats.org/officeDocument/2006/relationships/hyperlink" Target="http://ru.wikipedia.org/wiki/%D0%9A%D0%BE%D0%BC%D0%BC%D1%83%D0%BD%D0%B8%D1%81%D1%82%D0%B8%D1%87%D0%B5%D1%81%D0%BA%D0%B0%D1%8F_%D0%BF%D0%B0%D1%80%D1%82%D0%B8%D1%8F_%D0%9A%D0%B8%D1%82%D0%B0%D1%8F" TargetMode="External"/><Relationship Id="rId4" Type="http://schemas.openxmlformats.org/officeDocument/2006/relationships/hyperlink" Target="http://ru.wikipedia.org/wiki/2020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0%BC%D0%BF%D0%BE%D1%80%D1%82" TargetMode="External"/><Relationship Id="rId3" Type="http://schemas.openxmlformats.org/officeDocument/2006/relationships/hyperlink" Target="http://ru.wikipedia.org/wiki/%D0%A1%D0%A8%D0%90" TargetMode="External"/><Relationship Id="rId7" Type="http://schemas.openxmlformats.org/officeDocument/2006/relationships/hyperlink" Target="http://ru.wikipedia.org/wiki/%D0%93%D0%B5%D1%80%D0%BC%D0%B0%D0%BD%D0%B8%D1%8F" TargetMode="External"/><Relationship Id="rId2" Type="http://schemas.openxmlformats.org/officeDocument/2006/relationships/hyperlink" Target="http://ru.wikipedia.org/wiki/%D0%AD%D0%BA%D1%81%D0%BF%D0%BE%D1%80%D1%82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AE%D0%B6%D0%BD%D0%B0%D1%8F_%D0%9A%D0%BE%D1%80%D0%B5%D1%8F" TargetMode="External"/><Relationship Id="rId5" Type="http://schemas.openxmlformats.org/officeDocument/2006/relationships/hyperlink" Target="http://ru.wikipedia.org/wiki/%D0%AF%D0%BF%D0%BE%D0%BD%D0%B8%D1%8F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://ru.wikipedia.org/wiki/%D0%93%D0%BE%D0%BD%D0%BA%D0%BE%D0%BD%D0%B3" TargetMode="Externa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ru.wikipedia.org/wiki/%D0%92%D0%BD%D0%B5%D1%88%D0%BD%D0%B8%D0%B9_%D0%B4%D0%BE%D0%BB%D0%B3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ru.wikipedia.org/wiki/%D0%93%D0%BE%D1%81%D1%83%D0%B4%D0%B0%D1%80%D1%81%D1%82%D0%B2%D0%B5%D0%BD%D0%BD%D1%8B%D0%B9_%D0%B4%D0%BE%D0%BB%D0%B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ru.wikipedia.org/wiki/%D0%93%D0%BE%D1%81%D1%83%D0%B4%D0%B0%D1%80%D1%81%D1%82%D0%B2%D0%B5%D0%BD%D0%BD%D1%8B%D0%B5_%D1%80%D0%B0%D1%81%D1%85%D0%BE%D0%B4%D1%8B" TargetMode="External"/><Relationship Id="rId4" Type="http://schemas.openxmlformats.org/officeDocument/2006/relationships/hyperlink" Target="http://ru.wikipedia.org/wiki/%D0%93%D0%BE%D1%81%D1%83%D0%B4%D0%B0%D1%80%D1%81%D1%82%D0%B2%D0%B5%D0%BD%D0%BD%D1%8B%D0%B5_%D0%B4%D0%BE%D1%85%D0%BE%D0%B4%D1%8B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532440" cy="1584176"/>
          </a:xfrm>
        </p:spPr>
        <p:txBody>
          <a:bodyPr>
            <a:normAutofit fontScale="90000"/>
          </a:bodyPr>
          <a:lstStyle/>
          <a:p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Финансовая система Китая</a:t>
            </a:r>
            <a:endParaRPr lang="ru-RU" sz="7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hina_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25144"/>
            <a:ext cx="3672408" cy="18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hina_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852936"/>
            <a:ext cx="3528392" cy="376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im6-tub-kz.yandex.net/i?id=461621526-65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852936"/>
            <a:ext cx="3600400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Реформы Финансовой системы и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финансовой политики Китая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1.Реформа финансовой системы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Переход от высокой централизации до разумной децентрализации; разделяется на два больших этапа.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2.Система финансового подряда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Локализация налоговых поступлений (для уезда или села и поселка)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Рассмотрение и утверждение вышестоящей инстанцией доходов и расходов нижестоящей инстанции (Метод учета основных показателей)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Определение отчисление в вышестоящую инстанцию и субсидии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Утверждение финансовой помощи от центрального правительства регионам на 5-летний срок без изменения (планирование роста по определенному соотношению)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отчисление вышестоящим органам превышающей части доходов и самостоятельная ответственность за дефицит.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0966"/>
          </a:xfrm>
        </p:spPr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Изменения реформы Финансовой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системы и финансовой политики Китая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/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Политика развития регионов в зависимости от межрегиональной разницы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 1980 годах—развитие особых экономических зон и побережных регионов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 середины 1990 годов—масштабное освоение западных регионов страны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 начала 21 века—возрождение старых промышленных баз на Северо-востоке Китая; начало быстрого развития центральных  регионов страны.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Картинка 164 из 277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9269" y="4657850"/>
            <a:ext cx="1894731" cy="220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92088"/>
          </a:xfrm>
        </p:spPr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Направление  дальнейших  реформ финансовой системы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Большое значение положительного решения  финансовых отношений между центром и  регионами .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Развитие науки и техники, поддержка  научной инновации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Уменьшение разницы развития между регионами.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Картинка 172 из 277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7975" y="4876799"/>
            <a:ext cx="2486025" cy="1981201"/>
          </a:xfrm>
          <a:prstGeom prst="rect">
            <a:avLst/>
          </a:prstGeom>
          <a:noFill/>
        </p:spPr>
      </p:pic>
      <p:pic>
        <p:nvPicPr>
          <p:cNvPr id="28676" name="Picture 4" descr="Картинка 177 из 277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524250"/>
            <a:ext cx="44577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труктура доходов от налогов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Китая 2011 г.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1052736"/>
          <a:ext cx="8352928" cy="490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6407"/>
                <a:gridCol w="1746521"/>
              </a:tblGrid>
              <a:tr h="349880"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доходов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%</a:t>
                      </a:r>
                      <a:endParaRPr lang="ru-RU" dirty="0"/>
                    </a:p>
                  </a:txBody>
                  <a:tcPr/>
                </a:tc>
              </a:tr>
              <a:tr h="357872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с покупки автомобилей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1.80%</a:t>
                      </a:r>
                      <a:endParaRPr lang="ru-RU" dirty="0"/>
                    </a:p>
                  </a:txBody>
                  <a:tcPr/>
                </a:tc>
              </a:tr>
              <a:tr h="352152">
                <a:tc>
                  <a:txBody>
                    <a:bodyPr/>
                    <a:lstStyle/>
                    <a:p>
                      <a:r>
                        <a:rPr lang="ru-RU" dirty="0" smtClean="0"/>
                        <a:t>Таможенная пошлина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3.20%</a:t>
                      </a:r>
                      <a:endParaRPr lang="ru-RU" dirty="0"/>
                    </a:p>
                  </a:txBody>
                  <a:tcPr/>
                </a:tc>
              </a:tr>
              <a:tr h="4184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о т других  видов налогов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12.40%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НДС и акциз на импортными экспортные товары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2.80%</a:t>
                      </a:r>
                      <a:endParaRPr lang="ru-RU" dirty="0"/>
                    </a:p>
                  </a:txBody>
                  <a:tcPr/>
                </a:tc>
              </a:tr>
              <a:tr h="282312">
                <a:tc>
                  <a:txBody>
                    <a:bodyPr/>
                    <a:lstStyle/>
                    <a:p>
                      <a:r>
                        <a:rPr lang="ru-RU" dirty="0" smtClean="0"/>
                        <a:t>НДС внутри страны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32.60%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62312">
                <a:tc>
                  <a:txBody>
                    <a:bodyPr/>
                    <a:lstStyle/>
                    <a:p>
                      <a:r>
                        <a:rPr lang="ru-RU" dirty="0" smtClean="0"/>
                        <a:t>Гербовый сбор с торговли ценными бумагами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1.80%</a:t>
                      </a:r>
                      <a:endParaRPr lang="ru-RU" dirty="0"/>
                    </a:p>
                  </a:txBody>
                  <a:tcPr/>
                </a:tc>
              </a:tr>
              <a:tr h="356592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Подоходный налог с физических 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6.70%</a:t>
                      </a:r>
                      <a:endParaRPr lang="ru-RU" dirty="0"/>
                    </a:p>
                  </a:txBody>
                  <a:tcPr/>
                </a:tc>
              </a:tr>
              <a:tr h="419328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с продаж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13.80%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55312">
                <a:tc>
                  <a:txBody>
                    <a:bodyPr/>
                    <a:lstStyle/>
                    <a:p>
                      <a:r>
                        <a:rPr lang="ru-RU" dirty="0" smtClean="0"/>
                        <a:t>Акциз внутри страны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4.70%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66856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на прибыль с Юридических 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20.20%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 Китая 2008г.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1052513"/>
          <a:ext cx="8424862" cy="552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3927"/>
                <a:gridCol w="216093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Прочие затраты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12.10%,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Общие коммунальные  услуги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15.60%</a:t>
                      </a:r>
                      <a:endParaRPr lang="ru-RU" dirty="0"/>
                    </a:p>
                  </a:txBody>
                  <a:tcPr/>
                </a:tc>
              </a:tr>
              <a:tr h="327863">
                <a:tc>
                  <a:txBody>
                    <a:bodyPr/>
                    <a:lstStyle/>
                    <a:p>
                      <a:r>
                        <a:rPr lang="ru-RU" dirty="0" smtClean="0"/>
                        <a:t>Сельское  и  лесное хозяйство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7.30%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07863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образование. Наука и  здравоохранение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Оборона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6.70%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Промышленность, коммерция, финансовые  услуги и другие дела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9.90%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Дипломатические дела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0.40%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Общественная безопасность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6.50%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защита  и  трудоустройство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10.90%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коммунальные  дела городов и  поселков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6.60%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Прочие затраты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12.10%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260648"/>
            <a:ext cx="39604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Бюджет органов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059832" y="908720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860032" y="908720"/>
            <a:ext cx="115212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907704" y="1268760"/>
            <a:ext cx="24482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Общий бюджет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268760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 фондов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916832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 доходов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99792" y="1916832"/>
            <a:ext cx="24482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 расходов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691680" y="1700808"/>
            <a:ext cx="100811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347864" y="1700808"/>
            <a:ext cx="93610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364088" y="1916832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 доходов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08304" y="1916832"/>
            <a:ext cx="16196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 расходов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5724128" y="1700808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372200" y="1700808"/>
            <a:ext cx="136815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79512" y="2852936"/>
            <a:ext cx="144016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Доходы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налогов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ых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поступл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547664" y="2852936"/>
            <a:ext cx="122413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Вне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бюд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жетн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ые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дохо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71800" y="2852936"/>
            <a:ext cx="129614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чие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дохо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ды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3" name="Прямая со стрелкой 42"/>
          <p:cNvCxnSpPr>
            <a:stCxn id="15" idx="2"/>
          </p:cNvCxnSpPr>
          <p:nvPr/>
        </p:nvCxnSpPr>
        <p:spPr>
          <a:xfrm flipH="1">
            <a:off x="683568" y="2348880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403648" y="2348880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979712" y="2348880"/>
            <a:ext cx="115212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4139952" y="2924944"/>
            <a:ext cx="17281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Основные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012160" y="2924944"/>
            <a:ext cx="15841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 по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объектам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4572000" y="2348880"/>
            <a:ext cx="20162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4499992" y="2348880"/>
            <a:ext cx="7200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408712"/>
          </a:xfrm>
        </p:spPr>
        <p:txBody>
          <a:bodyPr/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Порядок составления и утверждения бюджета органов.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Подготовка к составлению бюджета органов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Составление «Первого поданного бюджета» (годовой бюджет, поданный центральными органами в Минфин в первый раз). Рассмотрение «Первого поданного бюджета» и подсчет «Первого утвержденного бюджета» (Утвержденный Минфином максимальный объем бюджета на основании «Первого поданного бюджета»)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Составление «Второго поданного бюджета» (бюджет, поданный центральными органами в Минфин во второй раз на основании «Первого утвержденного бюджета»)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Рассмотрение «Второго поданного бюджета»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Рассмотрение проекта бюджета центральных органов Госсоветом и Собранием всекитайских народных представителей Выдача «Второго утвержденного бюджета» (окончательно утвержденный годовой бюджет)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Главные направления  усовершенствования бюджета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1.1.Создание и совершенствование системы  управления;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1.2.Реализация комплексного управления  бюджетом, достижение целостности бюджета;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1.3.Изменение методов составления бюджета,  реализация научных разработок по конкретизации составления бюджета;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1.4.Эффективность исполнения бюджета и  регулирование управления бюджетом;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1.5.Оценка эффективности расходов. Управление «перенесенными средствами» и «оставшимися средствами».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caywoodbuilders.com/Portals/13/buttons/Clip%20Art/Budget%20Revi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509120"/>
            <a:ext cx="4010025" cy="2348880"/>
          </a:xfrm>
          <a:prstGeom prst="rect">
            <a:avLst/>
          </a:prstGeom>
          <a:noFill/>
        </p:spPr>
      </p:pic>
      <p:pic>
        <p:nvPicPr>
          <p:cNvPr id="23556" name="Picture 4" descr="Картинка 230 из 277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105606"/>
            <a:ext cx="2771800" cy="1752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Реализация комплексного управления бюджетом,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достижение целостности бюджета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/>
          <a:lstStyle/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Сфера составления и подачи бюджета центральных органов: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Административные организации: все доходы и расходы включаются  в бюджет   органов;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Прочие учреждения (в том числе организации, действующие за счет финансовой субсидии, организации на хозрасчете, организации, действующие по Закону о государственных служащих, и др. ): за исключением доходов и расходов при действии на хозрасчете другие доходы и расходы включаются в бюджет органов;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Армия и вооруженная милиция: все доходы и расходы включаются в бюджет органов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Общественные организации: общие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финансированные средства, правительственный фонд, прочие доходы и расходы включаются в бюджет органов;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Предприятия: общие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финансированные средства, правительственный фонд и прочие доходы и расходы включаются в бюджет органов.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Существующие основные проблемы в управлении бюджетом органов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00600"/>
          </a:xfrm>
        </p:spPr>
        <p:txBody>
          <a:bodyPr/>
          <a:lstStyle/>
          <a:p>
            <a:pPr algn="just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составлении бюджета необходимо дальнейшее повышение уровня научных разработок и конкретизации бюджета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исполнении бюджета недостаточна эффективность исполнения данных бюджетом обязательств, необходимо повышение эффективности использования средств от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финансирования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контроле над бюджетом уделяется больше внимания распределению, чем управлению, в связи с чем необходимо повышение гласности и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прозрачности бюджета.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Картинка 241 из 277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7086" y="4221088"/>
            <a:ext cx="3956914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597352"/>
          </a:xfrm>
        </p:spPr>
        <p:txBody>
          <a:bodyPr/>
          <a:lstStyle/>
          <a:p>
            <a:pPr algn="just"/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Экономика Китайской Народной Республики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2-я 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экономика мира по 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объёму 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ВВП (на 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2011 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11.2 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трлн. </a:t>
            </a: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бедности 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128 000 000 чел.(менее 1$ в день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  <a:hlinkClick r:id="rId2" tooltip="Инфляция"/>
              </a:rPr>
              <a:t>Инфляция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  <a:hlinkClick r:id="rId3" tooltip="Индекс потребительских цен"/>
              </a:rPr>
              <a:t>ИПЦ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)  - 3.2 % (2010) </a:t>
            </a:r>
          </a:p>
          <a:p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tooltip="Экономически активное население"/>
              </a:rPr>
              <a:t>Экономически активное 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tooltip="Экономически активное население"/>
              </a:rPr>
              <a:t>население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798,1млн</a:t>
            </a:r>
          </a:p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tooltip="Уровень безработицы"/>
              </a:rPr>
              <a:t>Уровень безработицы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4,3 %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Основные отрасли: </a:t>
            </a:r>
          </a:p>
          <a:p>
            <a:pPr marL="457200" indent="-45720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-сельское хозяйство (12,46 %),</a:t>
            </a:r>
          </a:p>
          <a:p>
            <a:pPr marL="457200" indent="-45720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-промышленность (47,28 %),</a:t>
            </a:r>
          </a:p>
          <a:p>
            <a:pPr marL="457200" indent="-45720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-сфера услуг (40,26 %)</a:t>
            </a:r>
          </a:p>
        </p:txBody>
      </p:sp>
      <p:pic>
        <p:nvPicPr>
          <p:cNvPr id="15362" name="Picture 2" descr="http://img11.nnm.ru/4/1/f/a/0/c131f3bdac42c86ea4f00bdba4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861048"/>
            <a:ext cx="3851920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Основные шаги по  дальнейшему углублению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реформы бюджета органов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785395"/>
          </a:xfrm>
        </p:spPr>
        <p:txBody>
          <a:bodyPr/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работе по составлению бюджета продолжается  реформа системы составления бюджета, повышается  уровень научных разработок и конкретизации  составления бюджета;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работе по исполнению бюджета повышается  эффективность исполнения данных бюджетом  обязательств и эффективность использования средств  от государственного финансирования;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контроле над бюджетом ускоряется работа по оценке  эффективности  расходов бюджета, усиливается  контроль над расходами, повышается прозрачность  бюджета.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артинка 304 из 277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437112"/>
            <a:ext cx="4427984" cy="2420888"/>
          </a:xfrm>
          <a:prstGeom prst="rect">
            <a:avLst/>
          </a:prstGeom>
          <a:noFill/>
        </p:spPr>
      </p:pic>
      <p:pic>
        <p:nvPicPr>
          <p:cNvPr id="20484" name="Picture 4" descr="Картинка 309 из 277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4716016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Банковская система Китая</a:t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289451"/>
          </a:xfrm>
        </p:spPr>
        <p:txBody>
          <a:bodyPr/>
          <a:lstStyle/>
          <a:p>
            <a:pPr algn="just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Китайской Народной Республике действует двухуровневая банковская система. На первом уровне находится центральный банк, а на втором - специализированные государственные банки и обширная сеть коммерческих банков. При этом отдельные депозитные, кредитные и расчетные операции могут осуществляться так называемыми городскими и сельскими кредитными кооперативами, а также городскими кредитными банками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Функциями центрального банка наделен Народный банк Китая. Народный банк Китая (НБК) был создан 1 декабря 1948 г. на базе слияния Народного банка Северного Китая, Народного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Бэйхайского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банка и Северо-Западного крестьянского банка. Изначально на НБК были возложены следующие функции: выполнение операций государственного казначейства; контроль над частными кредитами; размещение государственных займов; контроль над операциями с иностранной валютой и драгоценными металлами.</a:t>
            </a:r>
          </a:p>
        </p:txBody>
      </p:sp>
      <p:pic>
        <p:nvPicPr>
          <p:cNvPr id="33794" name="Picture 2" descr="Картинка 3 из 586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229201"/>
            <a:ext cx="3851920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424936" cy="6480720"/>
          </a:xfrm>
        </p:spPr>
        <p:txBody>
          <a:bodyPr/>
          <a:lstStyle/>
          <a:p>
            <a:pPr algn="just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Центральный банк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это Народный банк Китая (НБК). НБК — государственный эмиссионный, кредитный и расчетный центр Китайской Народной Республики, основан в 1948 году. Функции центрального банка китайское правительство возложило на НБК в 1983 году. К ним относятся: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и проведение денежной политики;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эмиссии и регулирование обращения национальной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валюты;</a:t>
            </a:r>
          </a:p>
          <a:p>
            <a:pPr algn="just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управление органами денежного обращения;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и регулирование рынка денежного обращения;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издание приказов и положений, касающихся контроля и управления сферой денежного обращения;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операций с государственным золотовалютным запасом;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государственным казначейством;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системы платежей и расчетов;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исследование, анализ и прогнозирование в сфере денежного обращения;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соответствующей деятельности в сфере международного денежного обращения;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других обязанностей, установленных Госсоветом КНР</a:t>
            </a:r>
          </a:p>
          <a:p>
            <a:pPr algn="just"/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120680"/>
          </a:xfrm>
        </p:spPr>
        <p:txBody>
          <a:bodyPr/>
          <a:lstStyle/>
          <a:p>
            <a:pPr algn="just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НБК управляет денежной политикой государства, применяя следующие регуляторы: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формирование установленных пропорций требований отчислений в депозитный резервный фонд от кредитно-денежных организаций;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определение базовой процентной ставки центрального банка;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осуществление переучета векселей кредитно-денежных организаций, открывших счета в НБК;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предоставление кредитов коммерческим банкам;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покупка и продажа на открытом рынке облигаций государственного займа, других правительственных облигаций и валюты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НБК регулирует деятельность кредитно-денежных организаций и осуществляет надзор за их операциями. Он рассматривает вопросы создания, преобразования, прекращения деятельности кредитно-денежных организаций и утверждает перечень проводимых ими операций, а также осуществляет руководство и контроль в отношении кредитно-денежных операций государственных банков.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Реализуя свои контрольные полномочия, НБК имеет право: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проводить ревизию, проверку и контроль кредитно-денежных организаций по вопросам состояния депозитов, кредитов, расчетов, безнадежных долгов;</a:t>
            </a:r>
          </a:p>
          <a:p>
            <a:pPr algn="just"/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осуществлять проверку и контроль в том случае, если кредитно-денежные организации повышают или понижают процентную ставку по депозитам или кредитам, нарушая установленные нормативы;</a:t>
            </a:r>
          </a:p>
          <a:p>
            <a:pPr algn="just"/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требовать от кредитно-денежных организаций предоставления в установленном порядке данных об активах и пассивах, доходах и убытках и других сведений и материалов финансово-учетного характера.</a:t>
            </a:r>
          </a:p>
          <a:p>
            <a:pPr algn="just"/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6453336"/>
          </a:xfrm>
        </p:spPr>
        <p:txBody>
          <a:bodyPr/>
          <a:lstStyle/>
          <a:p>
            <a:pPr algn="just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Политические банки 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это специализированные банки, которые выдают денежные средства для поддержки государственной экономической политики. Действуя по принципу планового управления, целевого аккумулирования и использования средств,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самобалансирования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безубыточности они не ставят своей целью рентабельность. Политические банки появились как одна из мер по ускорению коммерциализации государственных коммерческих банков.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настоящее время к таковым относятся три банка. Государственный банк развития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кредитует преимущественно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утвержденные государством программы в сфере производства, крупного и среднего капитального строительства, технической реконструкции. Банк Китая по развитию сельского хозяйства в основном осуществляет финансовые операции, связанные с проводимой государством сельскохозяйственной политикой, распоряжается бюджетными средствами, идущими на поддержку аграрного сектора. Импортно-экспортный банк Китая кредитует экспорт крупного обо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рудования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также изделий машиностроения и электроники. В процессе своей деятельности политические банки обычно поручают выполнение конкретных операций коммерческим банкам</a:t>
            </a:r>
          </a:p>
          <a:p>
            <a:pPr algn="just"/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24936" cy="6597352"/>
          </a:xfrm>
        </p:spPr>
        <p:txBody>
          <a:bodyPr/>
          <a:lstStyle/>
          <a:p>
            <a:pPr algn="just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Коммерческие банки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основа китайской финансовой системы. Они делятся на две группы. Первая — это государственные коммерческие банки (Торгово-промышленный банк Китая (ТПБК), Банк Китая (БК), Сельскохозяйственный банк Китая (СБК) и Народный строительный банк Китая (НСБК). Они выполняют крайне важную функцию предоставления финансовой поддержки процессу реформ в Китае. Особенно актуальной эта задача была на начальном этапе реформ, и китайские банки справились с ней неплохо.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Государственные коммерческие банки Китая постепенно становятся более самостоятельными хозрасчетными структурами, административный контроль за их деятельностью уменьшается.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Вторая группа коммерческих банков — это акционерные коммерческие банки. Наиболее крупнейшие из них: Транспортный банк (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Bank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Communication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Промышленный банк CITIC, Банк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Гуанда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China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Everbright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Bank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Китайская банковская корпорация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Миньшэн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China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Minsheng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Banking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Corp.,Ltd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Банк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Хуася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Нuа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Xia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Bank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Торговый Банк Китая (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China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Merchants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Bank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Шанхайский банк развития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Пудуна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Shanghai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Pudong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Bank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Гуандунский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банк развития (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Guangdong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Bank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Фуцзяньский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промышленный банк (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Fujian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Industrial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Bank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Шэньчжэнский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развития (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Shenzhen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Bank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Ltd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/>
          <a:lstStyle/>
          <a:p>
            <a:pPr algn="just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коммерческие банки осуществляют следующие банковские операции и сделки: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привлекают вклады (депозиты) и предоставляют кредиты по согласованию с заемщиком;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проводят расчеты по поручению клиентов и банков-корреспондентов, осуществляют кассовое обслуживание клиентов;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открывают и ведут счета клиентов и банков-корреспондентов, в том числе иностранных;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финансируют капитальные вложения по поручению вкладчиков или распорядителей инвестируемых средств, а также за счет собственных средств банка;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выпускают, покупают, продают и хранят платежные документы и ценные бумаги (чеки, аккредитивы, векселя и другие документы), осуществляют иные операции с ними;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выдают поручительства, гарантии, иные обязательства за третьих лиц, предусматривающие исполнение в денежной форме;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покупают у китайских и иностранных юридических и физических лиц и продают им наличную иностранную валюту;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покупают и продают в стране и за ее пределами драгоценные металлы, камни, изделия из них;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привлекают и размещают драгоценные металлы во вклады;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привлекают, размещают средства, управляют ценными бумагами по поручению клиентов (трастовые операции);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оказывают брокерские и консультационные услуги, осуществляют лизинговые операции.</a:t>
            </a:r>
          </a:p>
          <a:p>
            <a:pPr algn="just"/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/>
          <a:lstStyle/>
          <a:p>
            <a:pPr algn="just"/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законодательством КНР, учреждение коммерческого банка осуществляется после рассмотрения этого вопроса НБК и утверждения им конкретного решения. Без этих процедур никаким организациям и отдельным лицам не разрешается заниматься привлечением общественных депозитов и другими операциями, входящими в компетенцию КБ, при этом организации не имеют права использовать слово "банк"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своем названии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настоящее время минимальный объем уставного капитала, необходимый для учреждения коммерческого банка, составляет 1 млрд. юаней, для городского кооперативного банка - 100 млн. юаней, для сельского кооперативного банка - 50 млн. юаней. Уставный капитал должен быть фактически внесенным капиталом. Народный банк Китая может регулировать минимальный объем уставного капитала, но только в сторону увеличения вышеуказанных сумм.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336704"/>
          </a:xfrm>
        </p:spPr>
        <p:txBody>
          <a:bodyPr/>
          <a:lstStyle/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пределах территории КНР коммерческим банкам запрещается: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заниматься поручительскими инвестициями и операциями с акциями;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осуществлять инвестиции в недвижимость, не предназначенную для собственных нужд;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вкладывать средства в небанковские кредитно-денежные организации и предприятия. Последняя мера призвана способствовать сосредоточению усилий КБ на улучшении качества традиционных для них операций.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краткосрочном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межфилиальном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межбанковском кредитовании банки должны соблюдать установленные НБК сроки, не превышающие 4 месяца. При этом запрещено использовать средства, полученные по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межфилиальному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краткосрочному кредитованию, для кредитования основных фондов или осуществления инвестиций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проведении операций с депозитами КБ должен предлагать процентную ставку в пределах норматива НБК, производить отчисления в резервный фонд НБК и создавать фонд обеспечения обязательных платежей.</a:t>
            </a:r>
          </a:p>
          <a:p>
            <a:pPr algn="just"/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568952" cy="6336704"/>
          </a:xfrm>
        </p:spPr>
        <p:txBody>
          <a:bodyPr/>
          <a:lstStyle/>
          <a:p>
            <a:pPr algn="just"/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Китай"/>
              </a:rPr>
              <a:t>Китай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 начале XXI века является космической и ядерной державой. Построение рыночной экономики осуществляется в Китае под руководством Коммунистической партии на основе пятилетних планов. Экономика сохраняет свою </a:t>
            </a:r>
            <a:r>
              <a:rPr lang="ru-RU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многоукладность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 высокой доле иностранных инвестиций почти 80 % всех иностранных инвесторов в экономику КНР — это этнические китайцы (</a:t>
            </a:r>
            <a:r>
              <a:rPr lang="ru-RU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Хуацяо"/>
              </a:rPr>
              <a:t>хуацяо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проживающие за рубежом. К 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tooltip="2020"/>
              </a:rPr>
              <a:t>2020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г. Китай должен по планам 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tooltip="Коммунистическая партия Китая"/>
              </a:rPr>
              <a:t>КПК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догнать 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tooltip="США"/>
              </a:rPr>
              <a:t>США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по совокупному доходу ВВП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способствовать структурным изменениям, Китай развивает собственную систему образования, обучение студентов за рубежом (особенно в США и Японии), поощряет импорт технологий, позволяющих развивать такие прогрессивные секторы экономики как производство 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 tooltip="Программное обеспечение"/>
              </a:rPr>
              <a:t>программного обеспечения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новых материалов, телекоммуникационную индустрию, 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tooltip="Биотехнологии"/>
              </a:rPr>
              <a:t>биотехнологии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здравоохранение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/>
          <a:lstStyle/>
          <a:p>
            <a:pPr algn="just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Городские банки.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Их главной задачей является выдача кредитов для поддержки и развития инфраструктуры города. Подобные банки существуют только в крупных городах страны, таких, как Шанхай, Пекин, Чжэнчжоу.</a:t>
            </a:r>
          </a:p>
          <a:p>
            <a:pPr algn="just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финансовые учреждения Китая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включают городские и сельские кредитные кооперативы, сельские коммерческие банки, инвестиционные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траст-компании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финансово-кредитные компании, иностранные банки и т.д.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Картинка 9 из 586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284985"/>
            <a:ext cx="3810000" cy="3573016"/>
          </a:xfrm>
          <a:prstGeom prst="rect">
            <a:avLst/>
          </a:prstGeom>
          <a:noFill/>
        </p:spPr>
      </p:pic>
      <p:pic>
        <p:nvPicPr>
          <p:cNvPr id="34820" name="Picture 4" descr="Картинка 14 из 586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73016"/>
            <a:ext cx="4581525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Налоговая система Китая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073427"/>
          </a:xfrm>
        </p:spPr>
        <p:txBody>
          <a:bodyPr/>
          <a:lstStyle/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Налоговая система КНР – сборник  правил, постановлений и отношений, который гармонизирует между собой  управление экономикой и ее рыночные формы, партийное руководство и современные технологии менеджмента, государственный сектор и частное предпринимательство. Многочисленные изменения, в том числе и придание гибкости в налоговой системе Китая  - это экономический результат этой страны за последние 20 лет.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поступления для каждой страны представляют собой самую главную и нормативной форму распределения через государственный бюджет национальных доходов, которая  характеризуется принудительностью, безвозмездностью и устойчивостью. 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Картинка 11 из 181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0544" y="4815408"/>
            <a:ext cx="2723456" cy="2042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336704"/>
          </a:xfrm>
        </p:spPr>
        <p:txBody>
          <a:bodyPr/>
          <a:lstStyle/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Третье место в мире среди наиболее комфортных для бизнеса налоговых систем разделили Китай и Гонконг. Здесь налоговый пресс представляет собой четыре налога с совокупной ставкой 24,4%. Чтобы их уплатить, требуется всего лишь 80 часов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поступления – основной источник доходов бюджета в Китае. На сегодня, налоговые доходы Китая составляют около 95 процентов финансовых доходов страны и  служат самым главным источником поступлений госбюджета Китая. Финансовые ресурсы, аккумулируемые государством посредством налогов, направляются на поддержку развития сельских районов, охрану окружающей среды и экологическое строительство, содействие развитию социальной сферы. </a:t>
            </a: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Следует отметить, что это важный экономический инструмент, используемый государством в целях макроэкономического регулирования и напрямую влияющий на процесс экономического и социального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Китая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играет неоценимую роль в деле обеспечения доходных поступлений бюджета, дальнейшего роста степени внешней открытости и продвижения поступательного, ускоренного и здорового развития народного хозяйства Китая. 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налогов КНР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976664"/>
          </a:xfrm>
        </p:spPr>
        <p:txBody>
          <a:bodyPr/>
          <a:lstStyle/>
          <a:p>
            <a:pPr algn="just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настоящее время в Китае насчитывается 25 видов налогов, которые, в зависимости от их природы и выполняемых функций, могут быть объединены в 8 групп: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с оборота. Эта группа включает 3 вида налогов, а именно: НДС, налог на потребление (налог с продаж), налог на предпринимательскую деятельность. Собираемость этих налогов зависит от объема товарооборота или сбыта в сферах производства, обращения и услуг.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на прибыль (доходы). Сюда входят: налог на прибыль отечественных предприятий, налог на прибыль предприятий с иностранными инвестициями и иностранных предприятий и подо с физических лиц. Поступления от этой группы налогов зависят от суммы прибыли, полученной юридическими лицами, или от размера дохода физического лица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52928" cy="6120680"/>
          </a:xfrm>
        </p:spPr>
        <p:txBody>
          <a:bodyPr/>
          <a:lstStyle/>
          <a:p>
            <a:pPr marL="457200" indent="-457200" algn="just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  Ресурсные платежи, включающие ресурсный налог и земельный налог (плата за пользование землями городов и районов). Эти налоги взимаются с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природопользователей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также с пользователей городских и районных земель. Ресурсными платежами облагается использование находящихся в государственной собственности природных ресурсов. Их цель - выровнять доходы налогоплательщиков, осуществляющих природопользование в разных местностях и условиях</a:t>
            </a:r>
          </a:p>
          <a:p>
            <a:pPr marL="457200" indent="-457200" algn="just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Целевые налоги и сборы: налог на содержание и строительство городов, налог за пользование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сельхозугодьями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налог на инвестиции в основной капитал, налог на реализацию земли.</a:t>
            </a:r>
          </a:p>
          <a:p>
            <a:pPr marL="457200" indent="-457200" algn="just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  Имущественные налоги: налог на имущество, налог на недвижимость, налог на наследство (пока не введен).</a:t>
            </a:r>
          </a:p>
          <a:p>
            <a:pPr marL="457200" indent="-457200" algn="just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Налоги с операций (действий). В эту группу входят: налог за пользование автотранспортными средствами и водными судами, гербовый сбор, налог на передачу имущества, налог на обращение ценных бумаг (пока не введен). Этими налогами облагаются определенные операции (действия).</a:t>
            </a:r>
            <a:endParaRPr lang="ru-RU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marL="457200" indent="-457200" algn="just">
              <a:buNone/>
            </a:pP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Сельскохозяйственные налоги: налог на земледелие и налог на содержание и разведение скота. Налогоплательщиками выступают юридические и/или физические лица, получающие доход от земледелия или животноводческой деятельности.</a:t>
            </a:r>
          </a:p>
          <a:p>
            <a:pPr marL="457200" indent="-457200" algn="just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Таможенные пошлины. Ими облагаются товары, ввозимые/вывозимые на/с территории Китая.</a:t>
            </a:r>
          </a:p>
          <a:p>
            <a:pPr marL="457200" indent="-457200" algn="just">
              <a:buNone/>
            </a:pP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Основные налоги КНР</a:t>
            </a: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Плательщиками налогов с оборота выступают предприятия (организации), их структурные подразделения и граждане. Правовой основой взимания этих налогов являются Временная инструкция по каждому налогу и Разъяснения по их исполнению, принятые Государственным советом 13 декабря 1993 года и Министерством финансов 25 декабря 1993 года соответственно.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Налоговое законодательство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640960" cy="5760640"/>
          </a:xfrm>
        </p:spPr>
        <p:txBody>
          <a:bodyPr/>
          <a:lstStyle/>
          <a:p>
            <a:pPr algn="just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 государственных органов, уполномоченных разрабатывать налоговые законы и определять налоговую политику, входят: Национальный общественный конгресс и его постоянный комитет, Государственный совет, Министерство финансов, Государственная администрация налогообложения, Комитет тарификации и классификации при Государственном совете и Главное таможенное управление.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законы разрабатываются Национальным общественным конгрессом, например, Закон КНР о подоходном налоге с физических лиц, или постоянным комитетом конгресса, например, Закон КНР об управлении налогами и их взимании.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Административные решения и правила в области налогообложения (инструкции) вырабатываются Государственным советом, например, Инструкция по применению Закона об управлении налогами и их взимании, Инструкция по применению Закона о подоходном налоге с физических лиц, Временная инструкция по НДС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4525963"/>
          </a:xfrm>
        </p:spPr>
        <p:txBody>
          <a:bodyPr/>
          <a:lstStyle/>
          <a:p>
            <a:pPr algn="just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Ведомственные правила в области налогообложения разрабатываются: Министерством финансов, Государственной администрацией налогообложения, Комитетом тарификации и классификации при Государственном совете и Главным таможенным управлением, например, разъяснения по применению Временной инструкции по НДС, Временные правила декларирование подоходного налога с физических лиц и другие.</a:t>
            </a:r>
          </a:p>
          <a:p>
            <a:pPr algn="just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налоговых законов и инструкций проходит в 4 этапа: составление плана документа, его рассмотрение, принятие решения (голосование) и опубликование (обнародование). Кроме того, законодательство КНР предусматривает, что правовые акты могут приниматься не только "на высшем уровне", но и разрабатываться и приниматься соответствующими органами управления на местах.</a:t>
            </a:r>
          </a:p>
          <a:p>
            <a:pPr algn="just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i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669360"/>
          </a:xfrm>
        </p:spPr>
        <p:txBody>
          <a:bodyPr/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добавленную стоимость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Обложению данным налогом подлежат обороты по реализации и импорту товаров и предоставлению услуг на территории Китая. К оборотам по реализации применяют две ставки налога - 13% и 17%, в зависимости от принадлежности товарам первой необходимости или иным товарам, услугам. Экспорт товаров облагается по нулевой ставке.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суммы налога: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Обычные налогоплательщики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определения подлежащего уплате в бюджет НДС налогоплательщики должны вести раздельный учет сумм налога уплаченного и полученного за отчетный период. Разница между этими суммами и составляет НДС, подлежащий внесению в бюджет.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Формула расчета суммы НДС в бюджет: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 в бюджет = НДС полученный за текущий период - НДС уплаченный за этот период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 полученный = Объем реализации текущего периода * Соответствующую ставку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08712"/>
          </a:xfrm>
        </p:spPr>
        <p:txBody>
          <a:bodyPr/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Налог на потребление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Налогообложению подлежат следующие группы товаров, производимых или импортируемых на территории/территорию КНР: табачные изделия, алкогольные напитки, косметика, ювелирные изделия, бензин, моторные лодки, катера, мотоциклы, автомобили и некоторые другие. Экспортируемые потребительские товары освобождены от налога. Ставки налога дифференцируются по товарным группам и внутри отдельных групп. В основном применяются процентные ставки, но к отдельным товарам применяются твердые ставки.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Налогооблагаемые товары Ставки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Табачные изделия 25%-50%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Алкогольные напитки 5%-25%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Косметика 30%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Ювелирные изделия 5%-10%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Бензин 0,2 юаня за литр-0,28 юаня за литр*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Автотранспортные средства 3%-10%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/>
          <a:lstStyle/>
          <a:p>
            <a:pPr algn="just"/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Китай лидирует в мире по добыче угля, железных, марганцевых, свинцово-цинковых, сурьмяных и вольфрамовых руд, а также древесины; является крупнейшим в мире производителем кокса, чугуна, стали и стальных труб, алюминия, цинка, олова, никеля, телевизоров, радиоприемников и мобильных телефонов, стиральных и швейных машин, велосипедов и мотоциклов, часов и фотоаппаратов, удобрений, хлопчатобумажных и шелковых тканей, цемента, обуви, мяса, пшеницы, риса, сорго, картофеля, хлопка, яблок, табака, овощей, шелковичных коконов; имеет крупнейшие в мире поголовья птицы, свиней, овец, коз, лошадей и яков, а также лидирует по вылову рыбы.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Картинка 14 из 1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941168"/>
            <a:ext cx="2862486" cy="1738310"/>
          </a:xfrm>
          <a:prstGeom prst="rect">
            <a:avLst/>
          </a:prstGeom>
          <a:noFill/>
        </p:spPr>
      </p:pic>
      <p:pic>
        <p:nvPicPr>
          <p:cNvPr id="16388" name="Picture 4" descr="Картинка 20 из 1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941168"/>
            <a:ext cx="2664296" cy="1728192"/>
          </a:xfrm>
          <a:prstGeom prst="rect">
            <a:avLst/>
          </a:prstGeom>
          <a:noFill/>
        </p:spPr>
      </p:pic>
      <p:pic>
        <p:nvPicPr>
          <p:cNvPr id="16392" name="Picture 8" descr="Картинка 199 из 12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941168"/>
            <a:ext cx="2699453" cy="1754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предпринимательскую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налог уплачивают предприятия и граждане, занимающиеся предоставлением подлежащих налогообложению услуг, передачей нематериальных активов или продажей недвижимости на территории КНР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Налогооблагаемые объекты и ставки налога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Налогооблагаемые объекты Ставки налога, %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Транспорт и связь 3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Строительство 3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Финансовый и страховой бизнес 8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Почтовая и телевизионная связь 3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Культура и спорт 3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Развлечения 5-20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Предоставление услуг 5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Передача нематериальных активов 5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Продажа недвижимости 5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Формула расчета суммы налога, подлежащей уплате в бюджет: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Сумма налога = Оборот * Соответствующую ставку налога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прибыль предприятий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Правовой основой взимания налога на прибыль предприятий являются Временная инструкция по налогу на прибыль предприятий от 13 декабря 1993 года и Разъяснения по ее исполнению от 4 февраля 1994 года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Плательщиками налога на прибыль предприятий выступают государственные, коллективные, частные, совместные предприятия и другие организации (юридические лица). Объектом налогообложения по налогу на прибыль в КНР, как и во всем мире, выступает прибыль от реализации продукции, работ, услуг; прибыль от иной предпринимательской деятельности и прочих операций (источников). Налог на прибыль рассчитывается исходя из размера налогооблагаемой прибыли (равной общей сумме прибыли за год), полученной налогоплательщиком в отчетном году, уменьшенной на разрешенные вычеты (льготы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Формула расчета налога: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прибыль = Налогооблагаемая прибыль * 33% (ставка налога)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Помимо основной ставки, применяются две пониженные ставки - 18% и 27% - для менее прибыльных (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низкорентабельных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предприятий.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568952" cy="6597352"/>
          </a:xfrm>
        </p:spPr>
        <p:txBody>
          <a:bodyPr/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имущество (недвижимое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взимается в городах, округах, районах и индустриальных и добывающих местностях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Налогоплательщики - собственники зданий, сооружений, владельцы офисов, расположенных в них, кредиторы по закладной и арендаторы (за исключением организаций с иностранными инвестициями, иностранных компаний и иностранных граждан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налоговой базе применяются две ставки налога: 1,2% и 12%. Первая - если в качестве налоговой базы выступает остаточная стоимость имущества (первоначальная стоимость, уменьшенная на 10-30%), вторая - если в качестве налоговой базы выступает доход от сдачи имущества в аренду.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= Налоговая база * Соответствующую ставку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уплаты налога освобождается: недвижимое имущество, используемое для собственных нужд государственных органов, общественных организаций и вооруженных сил; предприятий, финансируемых из государственного бюджета; церковных храмов, парков, памятников истории; недвижимое имущество, находящееся в собственности граждан, используемое для некоммерческих целей; разрушенные и не пригодные к проживанию дома.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Организационная структура управлений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Государственной администрации налогообложения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784976" cy="4525963"/>
          </a:xfrm>
        </p:spPr>
        <p:txBody>
          <a:bodyPr/>
          <a:lstStyle/>
          <a:p>
            <a:pPr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Заместители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Руководителя . 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Экономист Главный Бухгалтер . 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Главное Управление . Управление налоговой политики и налогового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законодательства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Управление налогов с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оборота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 на прибыль (доходы) . Управление местных налогов . Управление международного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налогообложения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налогообложения экспорта и импорта . Департамент взимания и управления налогами . Управление налоговых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расследований. Департамент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финансового управления . Плановое и статистическое Управление . Кадровое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Управление.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Контролирующий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 .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 налоговыми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агентами. Образовательный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. Центр обслуживания . Центр информационных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технологий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Институт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научных исследований в области налогов . Налоговый колледж, расположенный в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Чунчане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 Центр подготовки налоговых работников, расположенный в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Гуанчжоу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Журналы, посвященные вопросам налогообложения . Газеты, посвященные вопросам налогообложения . СМИ, посвященные вопросам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налогообложения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8958"/>
          </a:xfrm>
        </p:spPr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Внешняя торговля: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692696"/>
            <a:ext cx="8820472" cy="5832648"/>
          </a:xfrm>
        </p:spPr>
        <p:txBody>
          <a:bodyPr numCol="2"/>
          <a:lstStyle/>
          <a:p>
            <a:pPr marL="449263" indent="-179388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Экспорт"/>
              </a:rPr>
              <a:t>Экспорт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$1 581 млрд. </a:t>
            </a:r>
          </a:p>
          <a:p>
            <a:pPr marL="449263" indent="-179388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Партнёры по экспорту:</a:t>
            </a:r>
          </a:p>
          <a:p>
            <a:pPr marL="449263" indent="-179388">
              <a:buFont typeface="+mj-lt"/>
              <a:buAutoNum type="arabicPeriod"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США"/>
              </a:rPr>
              <a:t>США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(21,4 %),</a:t>
            </a:r>
          </a:p>
          <a:p>
            <a:pPr marL="449263" indent="-179388">
              <a:buFont typeface="+mj-lt"/>
              <a:buAutoNum type="arabicPeriod"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tooltip="Гонконг"/>
              </a:rPr>
              <a:t>Гонконг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(16,3 %),</a:t>
            </a:r>
          </a:p>
          <a:p>
            <a:pPr marL="449263" indent="-179388">
              <a:buFont typeface="+mj-lt"/>
              <a:buAutoNum type="arabicPeriod"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tooltip="Япония"/>
              </a:rPr>
              <a:t>Япония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(11 %),</a:t>
            </a:r>
          </a:p>
          <a:p>
            <a:pPr marL="449263" indent="-179388">
              <a:buFont typeface="+mj-lt"/>
              <a:buAutoNum type="arabicPeriod"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tooltip="Южная Корея"/>
              </a:rPr>
              <a:t>Южная Корея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(4,6 %),</a:t>
            </a:r>
          </a:p>
          <a:p>
            <a:pPr marL="449263" indent="-179388">
              <a:buFont typeface="+mj-lt"/>
              <a:buAutoNum type="arabicPeriod"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 tooltip="Германия"/>
              </a:rPr>
              <a:t>Германия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(4,3 %)</a:t>
            </a:r>
          </a:p>
          <a:p>
            <a:pPr marL="449263" indent="-179388">
              <a:buFont typeface="+mj-lt"/>
              <a:buAutoNum type="arabicPeriod"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8" tooltip="Импорт"/>
            </a:endParaRPr>
          </a:p>
          <a:p>
            <a:pPr marL="449263" indent="-179388"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8" tooltip="Импорт"/>
            </a:endParaRPr>
          </a:p>
          <a:p>
            <a:pPr marL="449263" indent="-179388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  <a:hlinkClick r:id="rId8" tooltip="Импорт"/>
            </a:endParaRPr>
          </a:p>
          <a:p>
            <a:pPr marL="449263" indent="-179388"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8" tooltip="Импорт"/>
            </a:endParaRPr>
          </a:p>
          <a:p>
            <a:pPr marL="449263" indent="-179388"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8" tooltip="Импорт"/>
            </a:endParaRPr>
          </a:p>
          <a:p>
            <a:pPr marL="449263" indent="-179388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  <a:hlinkClick r:id="rId8" tooltip="Импорт"/>
            </a:endParaRPr>
          </a:p>
          <a:p>
            <a:pPr marL="449263" indent="-179388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tooltip="Импорт"/>
              </a:rPr>
              <a:t>Импорт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$1 204 млрд. </a:t>
            </a:r>
          </a:p>
          <a:p>
            <a:pPr marL="449263" indent="-179388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Партнёры по импорту:</a:t>
            </a:r>
          </a:p>
          <a:p>
            <a:pPr marL="449263" indent="-179388">
              <a:buFont typeface="+mj-lt"/>
              <a:buAutoNum type="arabicPeriod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Япония (15,2 %),</a:t>
            </a:r>
          </a:p>
          <a:p>
            <a:pPr marL="449263" indent="-179388">
              <a:buFont typeface="+mj-lt"/>
              <a:buAutoNum type="arabicPeriod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Южная Корея (11,6 %),</a:t>
            </a:r>
          </a:p>
          <a:p>
            <a:pPr marL="449263" indent="-179388">
              <a:buFont typeface="+mj-lt"/>
              <a:buAutoNum type="arabicPeriod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Тайвань (11,2 %),</a:t>
            </a:r>
          </a:p>
          <a:p>
            <a:pPr marL="449263" indent="-179388">
              <a:buFont typeface="+mj-lt"/>
              <a:buAutoNum type="arabicPeriod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США (7,4 %),</a:t>
            </a:r>
          </a:p>
          <a:p>
            <a:pPr marL="449263" indent="-179388">
              <a:buFont typeface="+mj-lt"/>
              <a:buAutoNum type="arabicPeriod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Германия (4,6 %)</a:t>
            </a:r>
          </a:p>
          <a:p>
            <a:pPr marL="449263" indent="-179388">
              <a:buFont typeface="+mj-lt"/>
              <a:buAutoNum type="arabicPeriod"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Картинка 25 из 9283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077072"/>
            <a:ext cx="3816424" cy="2520280"/>
          </a:xfrm>
          <a:prstGeom prst="rect">
            <a:avLst/>
          </a:prstGeom>
          <a:noFill/>
        </p:spPr>
      </p:pic>
      <p:pic>
        <p:nvPicPr>
          <p:cNvPr id="2053" name="Picture 5" descr="Картинка 2 из 8008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4077072"/>
            <a:ext cx="384042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260648"/>
            <a:ext cx="8568952" cy="6264696"/>
          </a:xfrm>
        </p:spPr>
        <p:txBody>
          <a:bodyPr/>
          <a:lstStyle/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Характерная черта современной китайской экономики — зависимость её от внешнего рынка. По объёму экспорта КНР занимает 1-е место в мире. Экспорт дает 80 % валютных доходов государства. В экспортных отраслях занято около 20 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человек. На внешний рынок вывозится 20 % валовой продукции промышленности и сельского хозяйства. Номенклатура экспорта насчитывает 50 тыс.наименований. КНР поддерживает торгово-экономические отношения со 182 странами и районами мира, с 80 из них подписаны межправительственные торговые соглашения и протоколы.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Самой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конкурентоспособной продукцией пока остаются обувь, одежда и игрушки, но все активнее развивается экспорт электроники, вело-,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мото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автотехники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транспортного и строительного машиностроения.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Картинка 59 из 928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2369840" cy="2626472"/>
          </a:xfrm>
          <a:prstGeom prst="rect">
            <a:avLst/>
          </a:prstGeom>
          <a:noFill/>
        </p:spPr>
      </p:pic>
      <p:pic>
        <p:nvPicPr>
          <p:cNvPr id="18436" name="Picture 4" descr="Картинка 72 из 928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005064"/>
            <a:ext cx="3436274" cy="2636912"/>
          </a:xfrm>
          <a:prstGeom prst="rect">
            <a:avLst/>
          </a:prstGeom>
          <a:noFill/>
        </p:spPr>
      </p:pic>
      <p:pic>
        <p:nvPicPr>
          <p:cNvPr id="18438" name="Picture 6" descr="Картинка 84 из 928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05064"/>
            <a:ext cx="2448272" cy="2627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Государственные финансы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412776"/>
            <a:ext cx="8686800" cy="4525963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Государственный долг"/>
              </a:rPr>
              <a:t>Государственный долг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18.9% от ВВП (2010)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Внешний долг"/>
              </a:rPr>
              <a:t>Внешний долг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$428,4 млрд. ( декабрь 2010)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tooltip="Государственные доходы"/>
              </a:rPr>
              <a:t>Государственные доходы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$1 227 млрд. (оценка 2010)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tooltip="Государственные расходы"/>
              </a:rPr>
              <a:t>Государственные расходы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$1 350 млрд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AutoShape 2" descr="Картинка 20 из 689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Картинка 20 из 689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789040"/>
            <a:ext cx="3024336" cy="2450604"/>
          </a:xfrm>
          <a:prstGeom prst="rect">
            <a:avLst/>
          </a:prstGeom>
          <a:noFill/>
        </p:spPr>
      </p:pic>
      <p:pic>
        <p:nvPicPr>
          <p:cNvPr id="19464" name="Picture 8" descr="Картинка 37 из 689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789040"/>
            <a:ext cx="2592288" cy="2453258"/>
          </a:xfrm>
          <a:prstGeom prst="rect">
            <a:avLst/>
          </a:prstGeom>
          <a:noFill/>
        </p:spPr>
      </p:pic>
      <p:pic>
        <p:nvPicPr>
          <p:cNvPr id="19466" name="Picture 10" descr="Картинка 57 из 6895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3789040"/>
            <a:ext cx="2880320" cy="2421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Бюджетная и финансовая система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472608"/>
          </a:xfrm>
        </p:spPr>
        <p:txBody>
          <a:bodyPr/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Государственный бюджет Китая является комплексным финансовым планом  отражающий  государственную политику развития.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Финансовый год длится с 1 января по 31 декабря ;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Доходная часть состоит в основном из налоговых поступлений (90% всех доходов) и 10%  неналоговых поступлений (штрафы пени и др. 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поступления).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Расходная часть состоит из текущих и расходов на объекты, конкретизируется до первичной организации  и классифицируется по функциям  расходов.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Покрытие дефицита бюджета осуществляется за счет выпуска государственных ценных бумаг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Картинка 14 из 277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893" y="4994920"/>
            <a:ext cx="2484107" cy="1863080"/>
          </a:xfrm>
          <a:prstGeom prst="rect">
            <a:avLst/>
          </a:prstGeom>
          <a:noFill/>
        </p:spPr>
      </p:pic>
      <p:pic>
        <p:nvPicPr>
          <p:cNvPr id="32772" name="Picture 4" descr="Картинка 95 из 277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13176"/>
            <a:ext cx="2083836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08712"/>
          </a:xfrm>
        </p:spPr>
        <p:txBody>
          <a:bodyPr/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Масштаб бюджета на 2010 г.Около 8 триллионов юаней(1,3 трлн. долларов США)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Дефицит государственного бюджета утвержден на уровне 2% к ВВП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Использование Государственных облигаций около 7 триллионов юаней, где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облигации составляют 100%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Уровни правительства Китая - 5 уровней: центр, провинция, город прямого  подчинения, город и область.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Уезд, село и поселок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Картинка 99 из 277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857749"/>
            <a:ext cx="2857500" cy="2000251"/>
          </a:xfrm>
          <a:prstGeom prst="rect">
            <a:avLst/>
          </a:prstGeom>
          <a:noFill/>
        </p:spPr>
      </p:pic>
      <p:pic>
        <p:nvPicPr>
          <p:cNvPr id="31750" name="Picture 6" descr="Картинка 120 из 277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7578" y="4869160"/>
            <a:ext cx="2459765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180</Template>
  <TotalTime>351</TotalTime>
  <Words>2553</Words>
  <Application>Microsoft Office PowerPoint</Application>
  <PresentationFormat>Экран (4:3)</PresentationFormat>
  <Paragraphs>262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Diseño predeterminado</vt:lpstr>
      <vt:lpstr>Финансовая система Китая</vt:lpstr>
      <vt:lpstr>Слайд 2</vt:lpstr>
      <vt:lpstr>Слайд 3</vt:lpstr>
      <vt:lpstr>Слайд 4</vt:lpstr>
      <vt:lpstr>Внешняя торговля:</vt:lpstr>
      <vt:lpstr>Слайд 6</vt:lpstr>
      <vt:lpstr>Государственные финансы</vt:lpstr>
      <vt:lpstr>Бюджетная и финансовая система</vt:lpstr>
      <vt:lpstr>Слайд 9</vt:lpstr>
      <vt:lpstr>Реформы Финансовой системы и  финансовой политики Китая</vt:lpstr>
      <vt:lpstr>Изменения реформы Финансовой  системы и финансовой политики Китая</vt:lpstr>
      <vt:lpstr>Направление  дальнейших  реформ финансовой системы</vt:lpstr>
      <vt:lpstr>Структура доходов от налогов  Китая 2011 г. </vt:lpstr>
      <vt:lpstr>Структура расходов бюджета  Китая 2008г.</vt:lpstr>
      <vt:lpstr>Слайд 15</vt:lpstr>
      <vt:lpstr>Слайд 16</vt:lpstr>
      <vt:lpstr>Главные направления  усовершенствования бюджета</vt:lpstr>
      <vt:lpstr>Реализация комплексного управления бюджетом,  достижение целостности бюджета </vt:lpstr>
      <vt:lpstr>Существующие основные проблемы в управлении бюджетом органов</vt:lpstr>
      <vt:lpstr>Основные шаги по  дальнейшему углублению  реформы бюджета органов </vt:lpstr>
      <vt:lpstr>Банковская система Китая </vt:lpstr>
      <vt:lpstr>Слайд 22</vt:lpstr>
      <vt:lpstr>Слайд 23</vt:lpstr>
      <vt:lpstr>Реализуя свои контрольные полномочия, НБК имеет право: </vt:lpstr>
      <vt:lpstr>Слайд 25</vt:lpstr>
      <vt:lpstr>Слайд 26</vt:lpstr>
      <vt:lpstr>Слайд 27</vt:lpstr>
      <vt:lpstr>Слайд 28</vt:lpstr>
      <vt:lpstr>Слайд 29</vt:lpstr>
      <vt:lpstr>Слайд 30</vt:lpstr>
      <vt:lpstr>Налоговая система Китая </vt:lpstr>
      <vt:lpstr>Слайд 32</vt:lpstr>
      <vt:lpstr>Виды налогов КНР </vt:lpstr>
      <vt:lpstr>Слайд 34</vt:lpstr>
      <vt:lpstr>Слайд 35</vt:lpstr>
      <vt:lpstr>Налоговое законодательство </vt:lpstr>
      <vt:lpstr>Слайд 37</vt:lpstr>
      <vt:lpstr>Слайд 38</vt:lpstr>
      <vt:lpstr>Слайд 39</vt:lpstr>
      <vt:lpstr>Слайд 40</vt:lpstr>
      <vt:lpstr>Слайд 41</vt:lpstr>
      <vt:lpstr>Слайд 42</vt:lpstr>
      <vt:lpstr>Организационная структура управлений Государственной администрации налогообложения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система Китая</dc:title>
  <dc:creator>Admin</dc:creator>
  <cp:lastModifiedBy>Admin</cp:lastModifiedBy>
  <cp:revision>22</cp:revision>
  <dcterms:created xsi:type="dcterms:W3CDTF">2012-04-05T14:23:31Z</dcterms:created>
  <dcterms:modified xsi:type="dcterms:W3CDTF">2012-04-05T20:14:49Z</dcterms:modified>
</cp:coreProperties>
</file>